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PT Sans Narrow"/>
      <p:regular r:id="rId36"/>
      <p:bold r:id="rId37"/>
    </p:embeddedFont>
    <p:embeddedFont>
      <p:font typeface="Old Standard TT"/>
      <p:regular r:id="rId38"/>
      <p:bold r:id="rId39"/>
      <p:italic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ldStandardTT-italic.fntdata"/><Relationship Id="rId20" Type="http://schemas.openxmlformats.org/officeDocument/2006/relationships/slide" Target="slides/slide15.xml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slide" Target="slides/slide17.xml"/><Relationship Id="rId44" Type="http://schemas.openxmlformats.org/officeDocument/2006/relationships/font" Target="fonts/OpenSans-boldItalic.fntdata"/><Relationship Id="rId21" Type="http://schemas.openxmlformats.org/officeDocument/2006/relationships/slide" Target="slides/slide16.xml"/><Relationship Id="rId43" Type="http://schemas.openxmlformats.org/officeDocument/2006/relationships/font" Target="fonts/OpenSans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PTSansNarrow-bold.fntdata"/><Relationship Id="rId14" Type="http://schemas.openxmlformats.org/officeDocument/2006/relationships/slide" Target="slides/slide9.xml"/><Relationship Id="rId36" Type="http://schemas.openxmlformats.org/officeDocument/2006/relationships/font" Target="fonts/PTSansNarrow-regular.fntdata"/><Relationship Id="rId17" Type="http://schemas.openxmlformats.org/officeDocument/2006/relationships/slide" Target="slides/slide12.xml"/><Relationship Id="rId39" Type="http://schemas.openxmlformats.org/officeDocument/2006/relationships/font" Target="fonts/OldStandardTT-bold.fntdata"/><Relationship Id="rId16" Type="http://schemas.openxmlformats.org/officeDocument/2006/relationships/slide" Target="slides/slide11.xml"/><Relationship Id="rId38" Type="http://schemas.openxmlformats.org/officeDocument/2006/relationships/font" Target="fonts/OldStandardT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6e707580dd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6e707580dd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6d58ef85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6d58ef85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6d58ef8576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6d58ef8576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6c22b05927_0_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6c22b05927_0_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6d66fce316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6d66fce316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6d58ef8576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6d58ef8576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6d58ef8576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6d58ef8576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6d58ef8576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6d58ef8576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6d58ef8576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6d58ef8576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6d58ef8576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6d58ef8576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6c22b05927_0_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6c22b05927_0_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6c22b05927_0_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6c22b05927_0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Nowadays, fire is a common serious problem faced by countries all over the world.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causing casualties, it will also bring certain property losses and adverse </a:t>
            </a:r>
            <a:r>
              <a:rPr lang="en"/>
              <a:t>socio political</a:t>
            </a:r>
            <a:r>
              <a:rPr lang="en"/>
              <a:t> effects. According to statistics from the China Commercial Fire and Safety Association in 2019, a total of 233,000 fires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were reported across the country, 1,335 people died, and direct property losses reached 3.612 billion yuan.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6e707580d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6e707580d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6c22b05927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6c22b05927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6e707580d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6e707580d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6c22b05927_0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6c22b05927_0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6d58ef8576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6d58ef8576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6f3c90d91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6f3c90d91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6d58ef8576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6d58ef8576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6c22b05927_0_8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6c22b05927_0_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6d58ef8576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6d58ef8576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6d58ef8576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6d58ef8576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6d58ef8576_1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6d58ef8576_1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6d66fce31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6d66fce31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6d58ef8576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6d58ef8576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6d58ef8576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6d58ef8576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6d58ef8576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6d58ef8576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6e707580dd_2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6e707580dd_2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6d58ef8576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6d58ef8576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6f38d21de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6f38d21de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9.png"/><Relationship Id="rId6" Type="http://schemas.openxmlformats.org/officeDocument/2006/relationships/image" Target="../media/image9.png"/><Relationship Id="rId7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Relationship Id="rId4" Type="http://schemas.openxmlformats.org/officeDocument/2006/relationships/image" Target="../media/image11.png"/><Relationship Id="rId5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Relationship Id="rId5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Relationship Id="rId4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Relationship Id="rId4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4.jpg"/><Relationship Id="rId7" Type="http://schemas.openxmlformats.org/officeDocument/2006/relationships/image" Target="../media/image2.png"/><Relationship Id="rId8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993775" y="1190325"/>
            <a:ext cx="5973900" cy="24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33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CO326 Project</a:t>
            </a:r>
            <a:endParaRPr b="1" sz="4422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33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Smart Building</a:t>
            </a:r>
            <a:endParaRPr b="1" sz="4033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88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Group C - Safety</a:t>
            </a:r>
            <a:endParaRPr sz="6488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Threshold Value </a:t>
            </a:r>
            <a:endParaRPr/>
          </a:p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11700" y="1198000"/>
            <a:ext cx="8520600" cy="3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Here we use a threshold value to increase accuracy of our system. 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There are two ways to find threshold value.</a:t>
            </a:r>
            <a:endParaRPr sz="14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 sz="1300"/>
              <a:t>Static Way</a:t>
            </a:r>
            <a:endParaRPr b="1"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Fixed temperature detectors find fire, when the room temperature is higher than the manually set point.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 sz="1300"/>
              <a:t>Rate of rise method</a:t>
            </a:r>
            <a:endParaRPr b="1" sz="1300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C</a:t>
            </a:r>
            <a:r>
              <a:rPr lang="en" sz="1300"/>
              <a:t>alculated by anomaly detection algorithms and continuously trained by a datapoint recent historical values.</a:t>
            </a:r>
            <a:endParaRPr b="1" sz="13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For threshold value we took mean and standard deviation from past datas.</a:t>
            </a:r>
            <a:endParaRPr sz="1300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When fires build, quickly the rate-of-rise compensation detects If the rise of temperature is nearly 15 degreesF</a:t>
            </a:r>
            <a:endParaRPr sz="13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(8.3 C) or more per minute.  using mean and standard deviation from past recent datas.</a:t>
            </a:r>
            <a:endParaRPr sz="1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 detecting..</a:t>
            </a:r>
            <a:endParaRPr/>
          </a:p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>
            <a:off x="311700" y="1171600"/>
            <a:ext cx="3330300" cy="18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Detect fire u</a:t>
            </a:r>
            <a:r>
              <a:rPr lang="en"/>
              <a:t>sing current smoke, temperature sensors and pull station data with the threshold value.</a:t>
            </a:r>
            <a:endParaRPr/>
          </a:p>
        </p:txBody>
      </p:sp>
      <p:pic>
        <p:nvPicPr>
          <p:cNvPr id="168" name="Google Shape;168;p23"/>
          <p:cNvPicPr preferRelativeResize="0"/>
          <p:nvPr/>
        </p:nvPicPr>
        <p:blipFill rotWithShape="1">
          <a:blip r:embed="rId3">
            <a:alphaModFix/>
          </a:blip>
          <a:srcRect b="32932" l="6730" r="23236" t="17523"/>
          <a:stretch/>
        </p:blipFill>
        <p:spPr>
          <a:xfrm>
            <a:off x="3772050" y="999000"/>
            <a:ext cx="5159125" cy="2635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/>
        </p:nvSpPr>
        <p:spPr>
          <a:xfrm>
            <a:off x="3882375" y="3528275"/>
            <a:ext cx="509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Controller that 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detect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 fire and publish to MQTT topic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Image fire detection has recently played a crucial role in reducing fire losses in more accuracy by alarming users early through early fire detection.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Advantages of image based fire detection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Early fire detection,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High accuracy,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Flexible system installation, and the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Effectively detect fires in large spaces and complex building structures.</a:t>
            </a:r>
            <a:endParaRPr sz="17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</p:txBody>
      </p:sp>
      <p:sp>
        <p:nvSpPr>
          <p:cNvPr id="175" name="Google Shape;175;p24"/>
          <p:cNvSpPr txBox="1"/>
          <p:nvPr>
            <p:ph type="title"/>
          </p:nvPr>
        </p:nvSpPr>
        <p:spPr>
          <a:xfrm>
            <a:off x="311700" y="3688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Detecting Fire…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CNN detecting fire?</a:t>
            </a:r>
            <a:endParaRPr b="1"/>
          </a:p>
        </p:txBody>
      </p:sp>
      <p:sp>
        <p:nvSpPr>
          <p:cNvPr id="181" name="Google Shape;181;p25"/>
          <p:cNvSpPr txBox="1"/>
          <p:nvPr>
            <p:ph idx="1" type="body"/>
          </p:nvPr>
        </p:nvSpPr>
        <p:spPr>
          <a:xfrm>
            <a:off x="311700" y="3393625"/>
            <a:ext cx="85206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We can use YOLOv3 algorithm in CNN for real time object detection and for the successful detection and warning of fire disasters through real time security cameras.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It will extract the fire region or looks like fire region from the real time video frame and classify fire or not.</a:t>
            </a:r>
            <a:endParaRPr sz="1300"/>
          </a:p>
        </p:txBody>
      </p:sp>
      <p:pic>
        <p:nvPicPr>
          <p:cNvPr id="182" name="Google Shape;182;p25"/>
          <p:cNvPicPr preferRelativeResize="0"/>
          <p:nvPr/>
        </p:nvPicPr>
        <p:blipFill rotWithShape="1">
          <a:blip r:embed="rId3">
            <a:alphaModFix/>
          </a:blip>
          <a:srcRect b="0" l="0" r="0" t="5855"/>
          <a:stretch/>
        </p:blipFill>
        <p:spPr>
          <a:xfrm>
            <a:off x="37350" y="1094326"/>
            <a:ext cx="9144003" cy="2299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Evacuation</a:t>
            </a:r>
            <a:endParaRPr/>
          </a:p>
        </p:txBody>
      </p:sp>
      <p:sp>
        <p:nvSpPr>
          <p:cNvPr id="188" name="Google Shape;188;p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Giving priority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Vertical and Horizontal Evacuation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Finding shortest path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Evacuation …</a:t>
            </a:r>
            <a:endParaRPr/>
          </a:p>
        </p:txBody>
      </p:sp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Techniques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Horizontal evacuation</a:t>
            </a:r>
            <a:endParaRPr b="1"/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22222"/>
                </a:solidFill>
              </a:rPr>
              <a:t>Created a function based on Dijkstra's algorithm</a:t>
            </a:r>
            <a:endParaRPr sz="1300">
              <a:solidFill>
                <a:srgbClr val="222222"/>
              </a:solidFill>
            </a:endParaRPr>
          </a:p>
          <a:p>
            <a:pPr indent="-311150" lvl="0" marL="18288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Old Standard TT"/>
              <a:buChar char="❖"/>
            </a:pPr>
            <a:r>
              <a:rPr lang="en" sz="1300">
                <a:solidFill>
                  <a:srgbClr val="222222"/>
                </a:solidFill>
              </a:rPr>
              <a:t>Import all the relevant data from the database</a:t>
            </a:r>
            <a:endParaRPr sz="1300">
              <a:solidFill>
                <a:srgbClr val="222222"/>
              </a:solidFill>
            </a:endParaRPr>
          </a:p>
          <a:p>
            <a:pPr indent="-311150" lvl="0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Old Standard TT"/>
              <a:buChar char="❖"/>
            </a:pPr>
            <a:r>
              <a:rPr lang="en" sz="1300">
                <a:solidFill>
                  <a:srgbClr val="222222"/>
                </a:solidFill>
              </a:rPr>
              <a:t>Rule-based algorithm - to generate a list of nodes </a:t>
            </a:r>
            <a:endParaRPr sz="1300">
              <a:solidFill>
                <a:srgbClr val="222222"/>
              </a:solidFill>
            </a:endParaRPr>
          </a:p>
          <a:p>
            <a:pPr indent="-311150" lvl="0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Old Standard TT"/>
              <a:buChar char="❖"/>
            </a:pPr>
            <a:r>
              <a:rPr lang="en" sz="1300">
                <a:solidFill>
                  <a:srgbClr val="222222"/>
                </a:solidFill>
              </a:rPr>
              <a:t>that are not affected by fire </a:t>
            </a:r>
            <a:endParaRPr sz="1300">
              <a:solidFill>
                <a:srgbClr val="222222"/>
              </a:solidFill>
            </a:endParaRPr>
          </a:p>
          <a:p>
            <a:pPr indent="-311150" lvl="0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Old Standard TT"/>
              <a:buChar char="❖"/>
            </a:pPr>
            <a:r>
              <a:rPr lang="en" sz="1300">
                <a:solidFill>
                  <a:srgbClr val="222222"/>
                </a:solidFill>
              </a:rPr>
              <a:t>Create a new graph</a:t>
            </a:r>
            <a:endParaRPr sz="1300">
              <a:solidFill>
                <a:srgbClr val="222222"/>
              </a:solidFill>
            </a:endParaRPr>
          </a:p>
          <a:p>
            <a:pPr indent="-311150" lvl="0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Old Standard TT"/>
              <a:buChar char="❖"/>
            </a:pPr>
            <a:r>
              <a:rPr lang="en" sz="1300">
                <a:solidFill>
                  <a:srgbClr val="222222"/>
                </a:solidFill>
              </a:rPr>
              <a:t>Apply dijkstra’s algorithm to find the shortest path to emergency exit from each node</a:t>
            </a:r>
            <a:endParaRPr b="1" sz="9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title"/>
          </p:nvPr>
        </p:nvSpPr>
        <p:spPr>
          <a:xfrm>
            <a:off x="311700" y="3688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Evacuation…</a:t>
            </a:r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3">
            <a:alphaModFix/>
          </a:blip>
          <a:srcRect b="50997" l="24359" r="64903" t="20798"/>
          <a:stretch/>
        </p:blipFill>
        <p:spPr>
          <a:xfrm>
            <a:off x="3709900" y="1444213"/>
            <a:ext cx="1137651" cy="147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8"/>
          <p:cNvPicPr preferRelativeResize="0"/>
          <p:nvPr/>
        </p:nvPicPr>
        <p:blipFill rotWithShape="1">
          <a:blip r:embed="rId4">
            <a:alphaModFix/>
          </a:blip>
          <a:srcRect b="19370" l="29977" r="32722" t="42080"/>
          <a:stretch/>
        </p:blipFill>
        <p:spPr>
          <a:xfrm>
            <a:off x="4972475" y="1507862"/>
            <a:ext cx="1497370" cy="1346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8"/>
          <p:cNvPicPr preferRelativeResize="0"/>
          <p:nvPr/>
        </p:nvPicPr>
        <p:blipFill rotWithShape="1">
          <a:blip r:embed="rId5">
            <a:alphaModFix/>
          </a:blip>
          <a:srcRect b="29760" l="29723" r="32855" t="32241"/>
          <a:stretch/>
        </p:blipFill>
        <p:spPr>
          <a:xfrm>
            <a:off x="7176123" y="1617925"/>
            <a:ext cx="1852052" cy="12403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3" name="Google Shape;203;p28"/>
          <p:cNvCxnSpPr/>
          <p:nvPr/>
        </p:nvCxnSpPr>
        <p:spPr>
          <a:xfrm>
            <a:off x="6524940" y="2485674"/>
            <a:ext cx="59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204" name="Google Shape;204;p28"/>
          <p:cNvPicPr preferRelativeResize="0"/>
          <p:nvPr/>
        </p:nvPicPr>
        <p:blipFill rotWithShape="1">
          <a:blip r:embed="rId6">
            <a:alphaModFix/>
          </a:blip>
          <a:srcRect b="14828" l="0" r="0" t="9671"/>
          <a:stretch/>
        </p:blipFill>
        <p:spPr>
          <a:xfrm>
            <a:off x="311708" y="1444212"/>
            <a:ext cx="3273272" cy="1477758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8"/>
          <p:cNvSpPr txBox="1"/>
          <p:nvPr/>
        </p:nvSpPr>
        <p:spPr>
          <a:xfrm>
            <a:off x="520400" y="865325"/>
            <a:ext cx="642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●"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Finding shortest path with available paths for horizontal 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evacuation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●"/>
            </a:pPr>
            <a:r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Save the status of each room to the database.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>
            <a:off x="520400" y="3701800"/>
            <a:ext cx="6018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500">
                <a:latin typeface="Old Standard TT"/>
                <a:ea typeface="Old Standard TT"/>
                <a:cs typeface="Old Standard TT"/>
                <a:sym typeface="Old Standard TT"/>
              </a:rPr>
              <a:t>Vertical evacuation</a:t>
            </a:r>
            <a:endParaRPr b="1" sz="15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○"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Giving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 high priority to floors that above in the fire detected floor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07" name="Google Shape;207;p28"/>
          <p:cNvPicPr preferRelativeResize="0"/>
          <p:nvPr/>
        </p:nvPicPr>
        <p:blipFill rotWithShape="1">
          <a:blip r:embed="rId7">
            <a:alphaModFix/>
          </a:blip>
          <a:srcRect b="20001" l="25320" r="41236" t="10234"/>
          <a:stretch/>
        </p:blipFill>
        <p:spPr>
          <a:xfrm>
            <a:off x="7049464" y="2934499"/>
            <a:ext cx="1727786" cy="20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 controlling</a:t>
            </a:r>
            <a:endParaRPr/>
          </a:p>
        </p:txBody>
      </p:sp>
      <p:sp>
        <p:nvSpPr>
          <p:cNvPr id="213" name="Google Shape;213;p2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</a:t>
            </a:r>
            <a:r>
              <a:rPr lang="en"/>
              <a:t>actuators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Monitoring (using SCADA dashboard)	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Fire controlling..</a:t>
            </a:r>
            <a:endParaRPr/>
          </a:p>
        </p:txBody>
      </p:sp>
      <p:sp>
        <p:nvSpPr>
          <p:cNvPr id="219" name="Google Shape;219;p30"/>
          <p:cNvSpPr txBox="1"/>
          <p:nvPr>
            <p:ph idx="1" type="body"/>
          </p:nvPr>
        </p:nvSpPr>
        <p:spPr>
          <a:xfrm>
            <a:off x="531900" y="2063450"/>
            <a:ext cx="8300400" cy="25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Automated fire detection system activate when fire detect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Controlling unit can active sprinkler using SCADA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/>
              <a:t>Notify the fire department if necessary.</a:t>
            </a:r>
            <a:r>
              <a:rPr lang="en"/>
              <a:t> </a:t>
            </a:r>
            <a:endParaRPr/>
          </a:p>
        </p:txBody>
      </p:sp>
      <p:pic>
        <p:nvPicPr>
          <p:cNvPr id="220" name="Google Shape;22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00" y="1152800"/>
            <a:ext cx="1230025" cy="8160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0"/>
          <p:cNvSpPr txBox="1"/>
          <p:nvPr>
            <p:ph idx="1" type="body"/>
          </p:nvPr>
        </p:nvSpPr>
        <p:spPr>
          <a:xfrm>
            <a:off x="1761925" y="1293213"/>
            <a:ext cx="969600" cy="4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Sprinkler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Sensor/Actuator statuses on a particular room.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Temperature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Gas/Smoke Level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Sprinkler Status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Fire Alarm Status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Pull Station Status</a:t>
            </a:r>
            <a:endParaRPr/>
          </a:p>
        </p:txBody>
      </p:sp>
      <p:sp>
        <p:nvSpPr>
          <p:cNvPr id="227" name="Google Shape;227;p31"/>
          <p:cNvSpPr txBox="1"/>
          <p:nvPr>
            <p:ph type="title"/>
          </p:nvPr>
        </p:nvSpPr>
        <p:spPr>
          <a:xfrm>
            <a:off x="240275" y="98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40"/>
              <a:t>Read Data from MQTT Server and Display System Status on SCADA</a:t>
            </a:r>
            <a:endParaRPr sz="2740"/>
          </a:p>
        </p:txBody>
      </p:sp>
      <p:pic>
        <p:nvPicPr>
          <p:cNvPr id="228" name="Google Shape;22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7326" y="1060200"/>
            <a:ext cx="1466050" cy="186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800" y="3309025"/>
            <a:ext cx="3804200" cy="78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8400" y="3063100"/>
            <a:ext cx="3374977" cy="171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Safety is an important part of Smart building system.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 many safety issues for a building.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a prototype system to detect the fire.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According to statistics from the China Commercial Fire and Safety Association in 2019, a total of 233,000 fires and 1,335 people died.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4200" y="2870925"/>
            <a:ext cx="3103625" cy="16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3750" y="781827"/>
            <a:ext cx="1516700" cy="151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000" y="781825"/>
            <a:ext cx="2323487" cy="151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2"/>
          <p:cNvSpPr txBox="1"/>
          <p:nvPr>
            <p:ph idx="1" type="body"/>
          </p:nvPr>
        </p:nvSpPr>
        <p:spPr>
          <a:xfrm>
            <a:off x="311700" y="355625"/>
            <a:ext cx="4995300" cy="13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Environmental conditions related to fire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Humidity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Pressure</a:t>
            </a:r>
            <a:endParaRPr/>
          </a:p>
        </p:txBody>
      </p:sp>
      <p:sp>
        <p:nvSpPr>
          <p:cNvPr id="238" name="Google Shape;238;p32"/>
          <p:cNvSpPr txBox="1"/>
          <p:nvPr>
            <p:ph idx="1" type="body"/>
          </p:nvPr>
        </p:nvSpPr>
        <p:spPr>
          <a:xfrm>
            <a:off x="471750" y="2454088"/>
            <a:ext cx="82005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notification pops up o</a:t>
            </a:r>
            <a:r>
              <a:rPr lang="en"/>
              <a:t>verlaying</a:t>
            </a:r>
            <a:r>
              <a:rPr lang="en"/>
              <a:t> the dashboard when fire is detected.</a:t>
            </a:r>
            <a:endParaRPr/>
          </a:p>
        </p:txBody>
      </p:sp>
      <p:pic>
        <p:nvPicPr>
          <p:cNvPr id="239" name="Google Shape;23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3750" y="2918525"/>
            <a:ext cx="3297526" cy="203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4874" y="445025"/>
            <a:ext cx="4760300" cy="449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25" y="1289700"/>
            <a:ext cx="8832151" cy="271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40"/>
              <a:t>Node Red</a:t>
            </a:r>
            <a:r>
              <a:rPr lang="en" sz="2740"/>
              <a:t> Dashboard</a:t>
            </a:r>
            <a:endParaRPr sz="274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Inputs from the SCADA</a:t>
            </a:r>
            <a:endParaRPr sz="1700" u="sng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5"/>
          <p:cNvSpPr txBox="1"/>
          <p:nvPr>
            <p:ph idx="1" type="body"/>
          </p:nvPr>
        </p:nvSpPr>
        <p:spPr>
          <a:xfrm>
            <a:off x="311700" y="1266325"/>
            <a:ext cx="8520600" cy="3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Control alarms from SCADA dashboard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Floor by floor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Control sprinklers from SCADA dashboard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Room by room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Indicates current state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7" name="Google Shape;2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1925" y="701725"/>
            <a:ext cx="3133725" cy="16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9662" y="2485200"/>
            <a:ext cx="3038248" cy="25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264" name="Google Shape;264;p3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Sensor readings and Actuators states are saved in MongoDB.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Old data used for statistical analysis.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Retrieving data to find the safest path.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50" y="152400"/>
            <a:ext cx="3571450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2850" y="152400"/>
            <a:ext cx="47222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8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interface</a:t>
            </a:r>
            <a:endParaRPr/>
          </a:p>
        </p:txBody>
      </p:sp>
      <p:sp>
        <p:nvSpPr>
          <p:cNvPr id="276" name="Google Shape;276;p3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Show past data and actions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 txBox="1"/>
          <p:nvPr>
            <p:ph idx="1" type="body"/>
          </p:nvPr>
        </p:nvSpPr>
        <p:spPr>
          <a:xfrm>
            <a:off x="388875" y="1027500"/>
            <a:ext cx="40137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Web interface shows data in the mongoDB database that related to the </a:t>
            </a:r>
            <a:r>
              <a:rPr lang="en"/>
              <a:t>safety</a:t>
            </a:r>
            <a:r>
              <a:rPr lang="en"/>
              <a:t> of the building.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Temperature</a:t>
            </a:r>
            <a:r>
              <a:rPr lang="en"/>
              <a:t> sensor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Humidity sensor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Smoke sensor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Pressure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Fire Alarm state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Sprinkler state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Pull station state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Show all room data </a:t>
            </a:r>
            <a:r>
              <a:rPr lang="en"/>
              <a:t>separately</a:t>
            </a:r>
            <a:endParaRPr/>
          </a:p>
        </p:txBody>
      </p:sp>
      <p:sp>
        <p:nvSpPr>
          <p:cNvPr id="282" name="Google Shape;282;p39"/>
          <p:cNvSpPr txBox="1"/>
          <p:nvPr>
            <p:ph type="title"/>
          </p:nvPr>
        </p:nvSpPr>
        <p:spPr>
          <a:xfrm>
            <a:off x="465075" y="2098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Interface</a:t>
            </a:r>
            <a:endParaRPr/>
          </a:p>
        </p:txBody>
      </p:sp>
      <p:pic>
        <p:nvPicPr>
          <p:cNvPr id="283" name="Google Shape;28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9700" y="395725"/>
            <a:ext cx="4353526" cy="1820875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9"/>
          <p:cNvSpPr txBox="1"/>
          <p:nvPr/>
        </p:nvSpPr>
        <p:spPr>
          <a:xfrm>
            <a:off x="4588825" y="2145025"/>
            <a:ext cx="4133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latin typeface="Open Sans"/>
                <a:ea typeface="Open Sans"/>
                <a:cs typeface="Open Sans"/>
                <a:sym typeface="Open Sans"/>
              </a:rPr>
              <a:t>Node-red </a:t>
            </a:r>
            <a:r>
              <a:rPr lang="en" sz="1000" u="sng">
                <a:latin typeface="Open Sans"/>
                <a:ea typeface="Open Sans"/>
                <a:cs typeface="Open Sans"/>
                <a:sym typeface="Open Sans"/>
              </a:rPr>
              <a:t>development</a:t>
            </a:r>
            <a:r>
              <a:rPr lang="en" sz="1000" u="sng">
                <a:latin typeface="Open Sans"/>
                <a:ea typeface="Open Sans"/>
                <a:cs typeface="Open Sans"/>
                <a:sym typeface="Open Sans"/>
              </a:rPr>
              <a:t> for Room0 in floor0</a:t>
            </a:r>
            <a:endParaRPr sz="1000" u="sng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85" name="Google Shape;28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8775" y="2571750"/>
            <a:ext cx="4353524" cy="1632147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9"/>
          <p:cNvSpPr txBox="1"/>
          <p:nvPr/>
        </p:nvSpPr>
        <p:spPr>
          <a:xfrm>
            <a:off x="4588825" y="4117850"/>
            <a:ext cx="4133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latin typeface="Open Sans"/>
                <a:ea typeface="Open Sans"/>
                <a:cs typeface="Open Sans"/>
                <a:sym typeface="Open Sans"/>
              </a:rPr>
              <a:t>Web interface out for Room0 in floor0</a:t>
            </a:r>
            <a:endParaRPr sz="1000" u="sng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Failure handling</a:t>
            </a:r>
            <a:endParaRPr/>
          </a:p>
        </p:txBody>
      </p:sp>
      <p:sp>
        <p:nvSpPr>
          <p:cNvPr id="292" name="Google Shape;292;p4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Damages in the sensors and wires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Controlling system failure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Failure Handling…</a:t>
            </a:r>
            <a:endParaRPr/>
          </a:p>
        </p:txBody>
      </p:sp>
      <p:sp>
        <p:nvSpPr>
          <p:cNvPr id="298" name="Google Shape;298;p4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fire </a:t>
            </a:r>
            <a:r>
              <a:rPr lang="en"/>
              <a:t>resistance</a:t>
            </a:r>
            <a:r>
              <a:rPr lang="en"/>
              <a:t> wires and Sensors setups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Pull station for manual activation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Generating alert to fire department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Regular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Inspection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Testing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Maintenance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For make the system in </a:t>
            </a:r>
            <a:r>
              <a:rPr lang="en" sz="1400"/>
              <a:t>proper condition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</a:t>
            </a:r>
            <a:endParaRPr/>
          </a:p>
        </p:txBody>
      </p:sp>
      <p:sp>
        <p:nvSpPr>
          <p:cNvPr id="72" name="Google Shape;72;p15"/>
          <p:cNvSpPr txBox="1"/>
          <p:nvPr>
            <p:ph idx="2" type="body"/>
          </p:nvPr>
        </p:nvSpPr>
        <p:spPr>
          <a:xfrm>
            <a:off x="4731300" y="438325"/>
            <a:ext cx="4278900" cy="42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Detecting fire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Informing the details to every floors and rooms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evacuating people in priority order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Finding suitable path for evacuation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Managing path traffic when evacuating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Handling fire in automated way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Prevention of failure in the system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Way of handle in failure of the system</a:t>
            </a:r>
            <a:endParaRPr sz="1765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765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2"/>
          <p:cNvSpPr txBox="1"/>
          <p:nvPr>
            <p:ph type="title"/>
          </p:nvPr>
        </p:nvSpPr>
        <p:spPr>
          <a:xfrm>
            <a:off x="311700" y="22651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4572000" y="379200"/>
            <a:ext cx="4497300" cy="42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067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Detecting fire using sensors and image processing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Use notification appliances</a:t>
            </a:r>
            <a:endParaRPr sz="1765">
              <a:solidFill>
                <a:schemeClr val="lt1"/>
              </a:solidFill>
            </a:endParaRPr>
          </a:p>
          <a:p>
            <a:pPr indent="-340677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○"/>
            </a:pPr>
            <a:r>
              <a:rPr lang="en" sz="1765">
                <a:solidFill>
                  <a:schemeClr val="lt1"/>
                </a:solidFill>
              </a:rPr>
              <a:t>Audible - fire alarm, voice announcement</a:t>
            </a:r>
            <a:endParaRPr sz="1765">
              <a:solidFill>
                <a:schemeClr val="lt1"/>
              </a:solidFill>
            </a:endParaRPr>
          </a:p>
          <a:p>
            <a:pPr indent="-340677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○"/>
            </a:pPr>
            <a:r>
              <a:rPr lang="en" sz="1765">
                <a:solidFill>
                  <a:schemeClr val="lt1"/>
                </a:solidFill>
              </a:rPr>
              <a:t>Visual   - light indications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Using vertical and horizontal evacuation techniques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Locate fire detected location ignore that path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Using Algorithms for detecting path cost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Activate sprinkler in automated way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Using fire-resistant wires and sensors</a:t>
            </a:r>
            <a:endParaRPr sz="1765">
              <a:solidFill>
                <a:schemeClr val="lt1"/>
              </a:solidFill>
            </a:endParaRPr>
          </a:p>
          <a:p>
            <a:pPr indent="-34067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Char char="●"/>
            </a:pPr>
            <a:r>
              <a:rPr lang="en" sz="1765">
                <a:solidFill>
                  <a:schemeClr val="lt1"/>
                </a:solidFill>
              </a:rPr>
              <a:t>Sending Fire alert to local fire service department</a:t>
            </a:r>
            <a:endParaRPr sz="1765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Overview of the system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84" name="Google Shape;84;p17"/>
          <p:cNvSpPr/>
          <p:nvPr/>
        </p:nvSpPr>
        <p:spPr>
          <a:xfrm>
            <a:off x="641120" y="1548159"/>
            <a:ext cx="1412700" cy="36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MQ2 gas sensor</a:t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>
            <a:off x="649302" y="2452011"/>
            <a:ext cx="14127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 Sensor</a:t>
            </a:r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2437817" y="3010358"/>
            <a:ext cx="12315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Controller</a:t>
            </a:r>
            <a:endParaRPr/>
          </a:p>
        </p:txBody>
      </p:sp>
      <p:sp>
        <p:nvSpPr>
          <p:cNvPr id="87" name="Google Shape;87;p17"/>
          <p:cNvSpPr/>
          <p:nvPr/>
        </p:nvSpPr>
        <p:spPr>
          <a:xfrm>
            <a:off x="4006572" y="3010358"/>
            <a:ext cx="12315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MQTT</a:t>
            </a:r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5720876" y="3010587"/>
            <a:ext cx="12315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SCADA</a:t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>
            <a:off x="632938" y="3464830"/>
            <a:ext cx="14127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Sprinker</a:t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49302" y="3949483"/>
            <a:ext cx="13962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 Alarm</a:t>
            </a:r>
            <a:endParaRPr/>
          </a:p>
        </p:txBody>
      </p:sp>
      <p:cxnSp>
        <p:nvCxnSpPr>
          <p:cNvPr id="91" name="Google Shape;91;p17"/>
          <p:cNvCxnSpPr>
            <a:stCxn id="84" idx="3"/>
            <a:endCxn id="86" idx="0"/>
          </p:cNvCxnSpPr>
          <p:nvPr/>
        </p:nvCxnSpPr>
        <p:spPr>
          <a:xfrm>
            <a:off x="2053820" y="1730409"/>
            <a:ext cx="999600" cy="12798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2" name="Google Shape;92;p17"/>
          <p:cNvCxnSpPr>
            <a:stCxn id="85" idx="3"/>
            <a:endCxn id="86" idx="0"/>
          </p:cNvCxnSpPr>
          <p:nvPr/>
        </p:nvCxnSpPr>
        <p:spPr>
          <a:xfrm>
            <a:off x="2062002" y="2645961"/>
            <a:ext cx="991500" cy="3645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17"/>
          <p:cNvCxnSpPr>
            <a:stCxn id="86" idx="2"/>
            <a:endCxn id="89" idx="3"/>
          </p:cNvCxnSpPr>
          <p:nvPr/>
        </p:nvCxnSpPr>
        <p:spPr>
          <a:xfrm rot="5400000">
            <a:off x="2419367" y="3024458"/>
            <a:ext cx="260400" cy="1008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4" name="Google Shape;94;p17"/>
          <p:cNvCxnSpPr>
            <a:stCxn id="86" idx="2"/>
            <a:endCxn id="90" idx="3"/>
          </p:cNvCxnSpPr>
          <p:nvPr/>
        </p:nvCxnSpPr>
        <p:spPr>
          <a:xfrm rot="5400000">
            <a:off x="2176967" y="3266858"/>
            <a:ext cx="745200" cy="1008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5" name="Google Shape;95;p17"/>
          <p:cNvCxnSpPr>
            <a:stCxn id="86" idx="3"/>
            <a:endCxn id="87" idx="1"/>
          </p:cNvCxnSpPr>
          <p:nvPr/>
        </p:nvCxnSpPr>
        <p:spPr>
          <a:xfrm>
            <a:off x="3669317" y="3204308"/>
            <a:ext cx="337200" cy="600"/>
          </a:xfrm>
          <a:prstGeom prst="bentConnector3">
            <a:avLst>
              <a:gd fmla="val 5002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96" name="Google Shape;96;p17"/>
          <p:cNvCxnSpPr>
            <a:stCxn id="87" idx="3"/>
            <a:endCxn id="88" idx="1"/>
          </p:cNvCxnSpPr>
          <p:nvPr/>
        </p:nvCxnSpPr>
        <p:spPr>
          <a:xfrm>
            <a:off x="5238072" y="3204308"/>
            <a:ext cx="482700" cy="600"/>
          </a:xfrm>
          <a:prstGeom prst="bentConnector3">
            <a:avLst>
              <a:gd fmla="val 4998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97" name="Google Shape;97;p17"/>
          <p:cNvSpPr/>
          <p:nvPr/>
        </p:nvSpPr>
        <p:spPr>
          <a:xfrm>
            <a:off x="3318367" y="1194746"/>
            <a:ext cx="4153173" cy="1305817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3761875" y="1636447"/>
            <a:ext cx="1412640" cy="745167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Temp_status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3810214" y="1872894"/>
            <a:ext cx="1303930" cy="189325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Room 1</a:t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3810214" y="2109951"/>
            <a:ext cx="1303930" cy="189325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Room 2</a:t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5691762" y="1636447"/>
            <a:ext cx="1412640" cy="745167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Smoke_status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5740101" y="1872894"/>
            <a:ext cx="1303930" cy="189325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Room 1</a:t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5740101" y="2109951"/>
            <a:ext cx="1303930" cy="189325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Room 2</a:t>
            </a:r>
            <a:endParaRPr/>
          </a:p>
        </p:txBody>
      </p:sp>
      <p:cxnSp>
        <p:nvCxnSpPr>
          <p:cNvPr id="104" name="Google Shape;104;p17"/>
          <p:cNvCxnSpPr>
            <a:stCxn id="97" idx="2"/>
            <a:endCxn id="87" idx="0"/>
          </p:cNvCxnSpPr>
          <p:nvPr/>
        </p:nvCxnSpPr>
        <p:spPr>
          <a:xfrm rot="5400000">
            <a:off x="4753853" y="2369162"/>
            <a:ext cx="509700" cy="7725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105" name="Google Shape;105;p17"/>
          <p:cNvSpPr/>
          <p:nvPr/>
        </p:nvSpPr>
        <p:spPr>
          <a:xfrm>
            <a:off x="4763952" y="1245225"/>
            <a:ext cx="1396275" cy="189325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Database</a:t>
            </a:r>
            <a:endParaRPr sz="1900"/>
          </a:p>
        </p:txBody>
      </p:sp>
      <p:sp>
        <p:nvSpPr>
          <p:cNvPr id="106" name="Google Shape;106;p17"/>
          <p:cNvSpPr/>
          <p:nvPr/>
        </p:nvSpPr>
        <p:spPr>
          <a:xfrm>
            <a:off x="641120" y="1112325"/>
            <a:ext cx="13962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Pull station</a:t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657484" y="4434135"/>
            <a:ext cx="13962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Voice Alarm System</a:t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641120" y="2024113"/>
            <a:ext cx="13962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 Detector</a:t>
            </a: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7279562" y="3010587"/>
            <a:ext cx="1231500" cy="38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interface</a:t>
            </a:r>
            <a:endParaRPr/>
          </a:p>
        </p:txBody>
      </p:sp>
      <p:cxnSp>
        <p:nvCxnSpPr>
          <p:cNvPr id="110" name="Google Shape;110;p17"/>
          <p:cNvCxnSpPr/>
          <p:nvPr/>
        </p:nvCxnSpPr>
        <p:spPr>
          <a:xfrm rot="5400000">
            <a:off x="2185396" y="3753071"/>
            <a:ext cx="744900" cy="1008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1" name="Google Shape;111;p17"/>
          <p:cNvCxnSpPr/>
          <p:nvPr/>
        </p:nvCxnSpPr>
        <p:spPr>
          <a:xfrm>
            <a:off x="2061879" y="2215083"/>
            <a:ext cx="991800" cy="3645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2" name="Google Shape;112;p17"/>
          <p:cNvCxnSpPr/>
          <p:nvPr/>
        </p:nvCxnSpPr>
        <p:spPr>
          <a:xfrm>
            <a:off x="2061879" y="1730383"/>
            <a:ext cx="991800" cy="3645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3" name="Google Shape;113;p17"/>
          <p:cNvCxnSpPr/>
          <p:nvPr/>
        </p:nvCxnSpPr>
        <p:spPr>
          <a:xfrm>
            <a:off x="2061879" y="1365878"/>
            <a:ext cx="991800" cy="3645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4" name="Google Shape;114;p17"/>
          <p:cNvCxnSpPr>
            <a:stCxn id="88" idx="3"/>
          </p:cNvCxnSpPr>
          <p:nvPr/>
        </p:nvCxnSpPr>
        <p:spPr>
          <a:xfrm>
            <a:off x="6952376" y="3204537"/>
            <a:ext cx="3273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15" name="Google Shape;115;p17"/>
          <p:cNvCxnSpPr/>
          <p:nvPr/>
        </p:nvCxnSpPr>
        <p:spPr>
          <a:xfrm flipH="1" rot="-5400000">
            <a:off x="7069153" y="2476512"/>
            <a:ext cx="639300" cy="568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 Detection</a:t>
            </a:r>
            <a:endParaRPr/>
          </a:p>
        </p:txBody>
      </p:sp>
      <p:sp>
        <p:nvSpPr>
          <p:cNvPr id="121" name="Google Shape;121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Reading sensor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Analyze</a:t>
            </a:r>
            <a:r>
              <a:rPr lang="en"/>
              <a:t> </a:t>
            </a:r>
            <a:r>
              <a:rPr lang="en"/>
              <a:t>received</a:t>
            </a:r>
            <a:r>
              <a:rPr lang="en"/>
              <a:t>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Conforming using image processing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2164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r>
              <a:rPr lang="en"/>
              <a:t> and data flow</a:t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69200"/>
            <a:ext cx="1060450" cy="106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/>
        </p:nvSpPr>
        <p:spPr>
          <a:xfrm>
            <a:off x="1212850" y="946925"/>
            <a:ext cx="1801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MQ2 sensor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(detecting smoke)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7900" y="943324"/>
            <a:ext cx="947375" cy="71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>
            <a:off x="3785700" y="991625"/>
            <a:ext cx="258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TDA sensor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(detecting Temperature)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5">
            <a:alphaModFix/>
          </a:blip>
          <a:srcRect b="5618" l="3848" r="1597" t="4920"/>
          <a:stretch/>
        </p:blipFill>
        <p:spPr>
          <a:xfrm>
            <a:off x="159301" y="2074025"/>
            <a:ext cx="4260300" cy="2237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5276" y="2074025"/>
            <a:ext cx="2336024" cy="223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 rotWithShape="1">
          <a:blip r:embed="rId7">
            <a:alphaModFix/>
          </a:blip>
          <a:srcRect b="8747" l="79326" r="0" t="25626"/>
          <a:stretch/>
        </p:blipFill>
        <p:spPr>
          <a:xfrm>
            <a:off x="6951300" y="2074025"/>
            <a:ext cx="1947165" cy="223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26225" y="876900"/>
            <a:ext cx="964987" cy="75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/>
        </p:nvSpPr>
        <p:spPr>
          <a:xfrm>
            <a:off x="6892950" y="946925"/>
            <a:ext cx="258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Pull Station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(Manual Activator)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2871675" y="4434400"/>
            <a:ext cx="32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Publishing Sensor Readings to MQTT 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data flow</a:t>
            </a:r>
            <a:endParaRPr/>
          </a:p>
        </p:txBody>
      </p:sp>
      <p:sp>
        <p:nvSpPr>
          <p:cNvPr id="142" name="Google Shape;142;p20"/>
          <p:cNvSpPr txBox="1"/>
          <p:nvPr>
            <p:ph idx="1" type="body"/>
          </p:nvPr>
        </p:nvSpPr>
        <p:spPr>
          <a:xfrm>
            <a:off x="429938" y="1357075"/>
            <a:ext cx="7863600" cy="31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E414F"/>
              </a:buClr>
              <a:buSzPts val="1400"/>
              <a:buChar char="●"/>
            </a:pPr>
            <a:r>
              <a:rPr lang="en" sz="1400">
                <a:solidFill>
                  <a:srgbClr val="2E414F"/>
                </a:solidFill>
              </a:rPr>
              <a:t>The overall system handles many data types. The Safety part also work with different data.</a:t>
            </a:r>
            <a:endParaRPr sz="1400">
              <a:solidFill>
                <a:srgbClr val="2E414F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E414F"/>
              </a:buClr>
              <a:buSzPts val="1700"/>
              <a:buChar char="●"/>
            </a:pPr>
            <a:r>
              <a:rPr lang="en" sz="1400">
                <a:solidFill>
                  <a:srgbClr val="2E414F"/>
                </a:solidFill>
                <a:highlight>
                  <a:schemeClr val="accent1"/>
                </a:highlight>
              </a:rPr>
              <a:t>The MQTT protocol will be used to publish such data to the server.  System must use the information to make the decisions.</a:t>
            </a:r>
            <a:endParaRPr sz="1400">
              <a:solidFill>
                <a:srgbClr val="2E414F"/>
              </a:solidFill>
              <a:highlight>
                <a:schemeClr val="accen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	        </a:t>
            </a:r>
            <a:r>
              <a:rPr lang="en" sz="1200">
                <a:highlight>
                  <a:srgbClr val="FFFFFF"/>
                </a:highlight>
              </a:rPr>
              <a:t>  </a:t>
            </a:r>
            <a:r>
              <a:rPr b="1" lang="en" sz="1200">
                <a:solidFill>
                  <a:srgbClr val="2E414F"/>
                </a:solidFill>
                <a:highlight>
                  <a:srgbClr val="FFFFFF"/>
                </a:highlight>
              </a:rPr>
              <a:t>MQTT</a:t>
            </a:r>
            <a:endParaRPr b="1" sz="1200">
              <a:solidFill>
                <a:srgbClr val="2E414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E414F"/>
                </a:solidFill>
                <a:highlight>
                  <a:srgbClr val="FFFFFF"/>
                </a:highlight>
              </a:rPr>
              <a:t>				        </a:t>
            </a:r>
            <a:r>
              <a:rPr lang="en" sz="1000">
                <a:solidFill>
                  <a:srgbClr val="2E414F"/>
                </a:solidFill>
                <a:highlight>
                  <a:srgbClr val="FFFFFF"/>
                </a:highlight>
              </a:rPr>
              <a:t>						     </a:t>
            </a:r>
            <a:endParaRPr sz="1000">
              <a:solidFill>
                <a:srgbClr val="2E414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E414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E414F"/>
                </a:solidFill>
                <a:highlight>
                  <a:srgbClr val="FFFFFF"/>
                </a:highlight>
              </a:rPr>
              <a:t>				 </a:t>
            </a:r>
            <a:r>
              <a:rPr lang="en" sz="1000">
                <a:solidFill>
                  <a:srgbClr val="2E414F"/>
                </a:solidFill>
                <a:highlight>
                  <a:schemeClr val="lt1"/>
                </a:highlight>
              </a:rPr>
              <a:t>        Subscribe                                                                          Publish</a:t>
            </a:r>
            <a:endParaRPr sz="1000">
              <a:solidFill>
                <a:srgbClr val="2E414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E414F"/>
              </a:solidFill>
              <a:highlight>
                <a:srgbClr val="FFFFFF"/>
              </a:highlight>
            </a:endParaRPr>
          </a:p>
          <a:p>
            <a:pPr indent="0" lvl="0" marL="18288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rgbClr val="2E414F"/>
                </a:solidFill>
                <a:highlight>
                  <a:srgbClr val="FFFFFF"/>
                </a:highlight>
              </a:rPr>
              <a:t>MQTT Topic: 326project/smartbuilding/safety/</a:t>
            </a:r>
            <a:r>
              <a:rPr b="1" lang="en" sz="1300">
                <a:solidFill>
                  <a:srgbClr val="2E414F"/>
                </a:solidFill>
                <a:highlight>
                  <a:srgbClr val="FFFFFF"/>
                </a:highlight>
              </a:rPr>
              <a:t>  </a:t>
            </a:r>
            <a:endParaRPr sz="1200">
              <a:solidFill>
                <a:srgbClr val="2E414F"/>
              </a:solidFill>
              <a:highlight>
                <a:srgbClr val="FFFFFF"/>
              </a:highlight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1029892" y="2576634"/>
            <a:ext cx="1290000" cy="61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Sensor, Controller</a:t>
            </a: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3186251" y="2306922"/>
            <a:ext cx="1945500" cy="1113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MQTT Server</a:t>
            </a: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6088360" y="2576634"/>
            <a:ext cx="1411800" cy="61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Scada System, Web, Database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6" name="Google Shape;146;p20"/>
          <p:cNvCxnSpPr/>
          <p:nvPr/>
        </p:nvCxnSpPr>
        <p:spPr>
          <a:xfrm>
            <a:off x="2319831" y="2881724"/>
            <a:ext cx="8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7" name="Google Shape;147;p20"/>
          <p:cNvCxnSpPr/>
          <p:nvPr/>
        </p:nvCxnSpPr>
        <p:spPr>
          <a:xfrm>
            <a:off x="5176926" y="2765050"/>
            <a:ext cx="8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8" name="Google Shape;148;p20"/>
          <p:cNvCxnSpPr/>
          <p:nvPr/>
        </p:nvCxnSpPr>
        <p:spPr>
          <a:xfrm rot="10800000">
            <a:off x="2319759" y="2765050"/>
            <a:ext cx="8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" name="Google Shape;149;p20"/>
          <p:cNvCxnSpPr/>
          <p:nvPr/>
        </p:nvCxnSpPr>
        <p:spPr>
          <a:xfrm rot="10800000">
            <a:off x="5176853" y="2881724"/>
            <a:ext cx="8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555"/>
              <a:buFont typeface="Arial"/>
              <a:buNone/>
            </a:pPr>
            <a:r>
              <a:rPr b="1" lang="en" sz="3600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The MQTT Topics Used to publish</a:t>
            </a:r>
            <a:endParaRPr b="1" sz="3600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896BA"/>
              </a:solidFill>
              <a:highlight>
                <a:srgbClr val="2B2B2B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326</a:t>
            </a:r>
            <a:r>
              <a:rPr b="1" lang="en" sz="1600">
                <a:solidFill>
                  <a:srgbClr val="CB7832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project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/smartbuilding/</a:t>
            </a:r>
            <a:r>
              <a:rPr b="1" lang="en" sz="1600">
                <a:solidFill>
                  <a:srgbClr val="BABA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safety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/&lt;floorno&gt;/&lt;roomno&gt;/smoke</a:t>
            </a:r>
            <a:endParaRPr b="1" sz="1600">
              <a:solidFill>
                <a:srgbClr val="6896BA"/>
              </a:solidFill>
              <a:highlight>
                <a:srgbClr val="2B2B2B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896BA"/>
              </a:solidFill>
              <a:highlight>
                <a:srgbClr val="2B2B2B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326</a:t>
            </a:r>
            <a:r>
              <a:rPr b="1" lang="en" sz="1600">
                <a:solidFill>
                  <a:srgbClr val="CB7832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project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/smartbuilding/</a:t>
            </a:r>
            <a:r>
              <a:rPr b="1" lang="en" sz="1600">
                <a:solidFill>
                  <a:srgbClr val="BABA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safety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/&lt;floorno&gt;/&lt;roomno&gt;/fire</a:t>
            </a:r>
            <a:endParaRPr b="1" sz="1600">
              <a:solidFill>
                <a:srgbClr val="6896BA"/>
              </a:solidFill>
              <a:highlight>
                <a:srgbClr val="2B2B2B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896BA"/>
              </a:solidFill>
              <a:highlight>
                <a:srgbClr val="2B2B2B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326</a:t>
            </a:r>
            <a:r>
              <a:rPr b="1" lang="en" sz="1600">
                <a:solidFill>
                  <a:srgbClr val="CB7832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project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/smartbuilding/</a:t>
            </a:r>
            <a:r>
              <a:rPr b="1" lang="en" sz="1600">
                <a:solidFill>
                  <a:srgbClr val="BABA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safety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/&lt;floorno&gt;/&lt;roomno&gt;/sprinkler</a:t>
            </a:r>
            <a:endParaRPr b="1" sz="1600">
              <a:solidFill>
                <a:srgbClr val="6896BA"/>
              </a:solidFill>
              <a:highlight>
                <a:srgbClr val="2B2B2B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896BA"/>
              </a:solidFill>
              <a:highlight>
                <a:srgbClr val="2B2B2B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326</a:t>
            </a:r>
            <a:r>
              <a:rPr b="1" lang="en" sz="1600">
                <a:solidFill>
                  <a:srgbClr val="CB7832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project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/smartbuilding/</a:t>
            </a:r>
            <a:r>
              <a:rPr b="1" lang="en" sz="1600">
                <a:solidFill>
                  <a:srgbClr val="BABA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safety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/&lt;floorno&gt;/&lt;roomno&gt;/firealarm</a:t>
            </a:r>
            <a:endParaRPr b="1" sz="1600">
              <a:solidFill>
                <a:srgbClr val="6896BA"/>
              </a:solidFill>
              <a:highlight>
                <a:srgbClr val="2B2B2B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896BA"/>
              </a:solidFill>
              <a:highlight>
                <a:srgbClr val="2B2B2B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326</a:t>
            </a:r>
            <a:r>
              <a:rPr b="1" lang="en" sz="1600">
                <a:solidFill>
                  <a:srgbClr val="CB7832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project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/smartbuilding/</a:t>
            </a:r>
            <a:r>
              <a:rPr b="1" lang="en" sz="1600">
                <a:solidFill>
                  <a:srgbClr val="BABA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safety</a:t>
            </a:r>
            <a:r>
              <a:rPr b="1" lang="en" sz="1600">
                <a:solidFill>
                  <a:srgbClr val="6896BA"/>
                </a:solidFill>
                <a:highlight>
                  <a:srgbClr val="2B2B2B"/>
                </a:highlight>
                <a:latin typeface="Consolas"/>
                <a:ea typeface="Consolas"/>
                <a:cs typeface="Consolas"/>
                <a:sym typeface="Consolas"/>
              </a:rPr>
              <a:t>/&lt;floorno&gt;/&lt;roomno&gt;/pullstation</a:t>
            </a:r>
            <a:endParaRPr sz="23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